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50" r:id="rId1"/>
  </p:sldMasterIdLst>
  <p:notesMasterIdLst>
    <p:notesMasterId r:id="rId13"/>
  </p:notesMasterIdLst>
  <p:handoutMasterIdLst>
    <p:handoutMasterId r:id="rId14"/>
  </p:handoutMasterIdLst>
  <p:sldIdLst>
    <p:sldId id="1408" r:id="rId2"/>
    <p:sldId id="1410" r:id="rId3"/>
    <p:sldId id="1411" r:id="rId4"/>
    <p:sldId id="1362" r:id="rId5"/>
    <p:sldId id="1409" r:id="rId6"/>
    <p:sldId id="1398" r:id="rId7"/>
    <p:sldId id="1392" r:id="rId8"/>
    <p:sldId id="1413" r:id="rId9"/>
    <p:sldId id="1412" r:id="rId10"/>
    <p:sldId id="1414" r:id="rId11"/>
    <p:sldId id="1366" r:id="rId12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036362-CB67-4E21-AE3A-6EE0B03DADCD}">
          <p14:sldIdLst>
            <p14:sldId id="1408"/>
          </p14:sldIdLst>
        </p14:section>
        <p14:section name="Раздел без заголовка" id="{6D9E60F0-6AC2-4AB0-A161-4B4B7729D1BC}">
          <p14:sldIdLst>
            <p14:sldId id="1410"/>
            <p14:sldId id="1411"/>
            <p14:sldId id="1362"/>
            <p14:sldId id="1409"/>
            <p14:sldId id="1398"/>
            <p14:sldId id="1392"/>
            <p14:sldId id="1413"/>
            <p14:sldId id="1412"/>
            <p14:sldId id="1414"/>
            <p14:sldId id="13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76" userDrawn="1">
          <p15:clr>
            <a:srgbClr val="A4A3A4"/>
          </p15:clr>
        </p15:guide>
        <p15:guide id="2" orient="horz" pos="832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73" userDrawn="1">
          <p15:clr>
            <a:srgbClr val="A4A3A4"/>
          </p15:clr>
        </p15:guide>
        <p15:guide id="6" orient="horz" pos="165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2472" userDrawn="1">
          <p15:clr>
            <a:srgbClr val="A4A3A4"/>
          </p15:clr>
        </p15:guide>
        <p15:guide id="9" pos="4717" userDrawn="1">
          <p15:clr>
            <a:srgbClr val="A4A3A4"/>
          </p15:clr>
        </p15:guide>
        <p15:guide id="10" pos="3849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544" userDrawn="1">
          <p15:clr>
            <a:srgbClr val="A4A3A4"/>
          </p15:clr>
        </p15:guide>
        <p15:guide id="13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F4E79"/>
    <a:srgbClr val="E7F5FE"/>
    <a:srgbClr val="00A1DE"/>
    <a:srgbClr val="FCD7B9"/>
    <a:srgbClr val="3C8A2E"/>
    <a:srgbClr val="72C7E7"/>
    <a:srgbClr val="F5750B"/>
    <a:srgbClr val="FFFFFF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740" autoAdjust="0"/>
    <p:restoredTop sz="86397" autoAdjust="0"/>
  </p:normalViewPr>
  <p:slideViewPr>
    <p:cSldViewPr snapToGrid="0" showGuides="1">
      <p:cViewPr>
        <p:scale>
          <a:sx n="90" d="100"/>
          <a:sy n="90" d="100"/>
        </p:scale>
        <p:origin x="-2058" y="-102"/>
      </p:cViewPr>
      <p:guideLst>
        <p:guide orient="horz" pos="476"/>
        <p:guide orient="horz" pos="832"/>
        <p:guide orient="horz" pos="5103"/>
        <p:guide orient="horz" pos="522"/>
        <p:guide orient="horz" pos="1973"/>
        <p:guide orient="horz" pos="165"/>
        <p:guide pos="229"/>
        <p:guide pos="2472"/>
        <p:guide pos="4717"/>
        <p:guide pos="3849"/>
        <p:guide pos="7688"/>
        <p:guide pos="544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2/22/2019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2/22/2019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26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54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71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3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999" y="2684237"/>
            <a:ext cx="10709990" cy="1852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9998" y="4896432"/>
            <a:ext cx="8819992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9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39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4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2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778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182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89056" y="436039"/>
            <a:ext cx="3904683" cy="92888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8438" y="436039"/>
            <a:ext cx="11510614" cy="92888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791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685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312" y="5552493"/>
            <a:ext cx="10709990" cy="1716152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312" y="3662326"/>
            <a:ext cx="10709990" cy="1890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65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31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97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263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32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39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460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526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5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8438" y="2540225"/>
            <a:ext cx="7706554" cy="718463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84991" y="2540225"/>
            <a:ext cx="7708743" cy="718463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100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01" y="346031"/>
            <a:ext cx="11339989" cy="14401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999" y="1934171"/>
            <a:ext cx="5567183" cy="80607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577" indent="0">
              <a:buNone/>
              <a:defRPr sz="2700" b="1"/>
            </a:lvl2pPr>
            <a:lvl3pPr marL="1213155" indent="0">
              <a:buNone/>
              <a:defRPr sz="2400" b="1"/>
            </a:lvl3pPr>
            <a:lvl4pPr marL="1819734" indent="0">
              <a:buNone/>
              <a:defRPr sz="2100" b="1"/>
            </a:lvl4pPr>
            <a:lvl5pPr marL="2426311" indent="0">
              <a:buNone/>
              <a:defRPr sz="2100" b="1"/>
            </a:lvl5pPr>
            <a:lvl6pPr marL="3032888" indent="0">
              <a:buNone/>
              <a:defRPr sz="2100" b="1"/>
            </a:lvl6pPr>
            <a:lvl7pPr marL="3639466" indent="0">
              <a:buNone/>
              <a:defRPr sz="2100" b="1"/>
            </a:lvl7pPr>
            <a:lvl8pPr marL="4246043" indent="0">
              <a:buNone/>
              <a:defRPr sz="2100" b="1"/>
            </a:lvl8pPr>
            <a:lvl9pPr marL="485262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99" y="2740242"/>
            <a:ext cx="5567183" cy="49784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619" y="1934171"/>
            <a:ext cx="5569370" cy="80607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577" indent="0">
              <a:buNone/>
              <a:defRPr sz="2700" b="1"/>
            </a:lvl2pPr>
            <a:lvl3pPr marL="1213155" indent="0">
              <a:buNone/>
              <a:defRPr sz="2400" b="1"/>
            </a:lvl3pPr>
            <a:lvl4pPr marL="1819734" indent="0">
              <a:buNone/>
              <a:defRPr sz="2100" b="1"/>
            </a:lvl4pPr>
            <a:lvl5pPr marL="2426311" indent="0">
              <a:buNone/>
              <a:defRPr sz="2100" b="1"/>
            </a:lvl5pPr>
            <a:lvl6pPr marL="3032888" indent="0">
              <a:buNone/>
              <a:defRPr sz="2100" b="1"/>
            </a:lvl6pPr>
            <a:lvl7pPr marL="3639466" indent="0">
              <a:buNone/>
              <a:defRPr sz="2100" b="1"/>
            </a:lvl7pPr>
            <a:lvl8pPr marL="4246043" indent="0">
              <a:buNone/>
              <a:defRPr sz="2100" b="1"/>
            </a:lvl8pPr>
            <a:lvl9pPr marL="485262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619" y="2740242"/>
            <a:ext cx="5569370" cy="49784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309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024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647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04" y="344033"/>
            <a:ext cx="4145309" cy="146412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245" y="344032"/>
            <a:ext cx="7043743" cy="7374652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04" y="1808164"/>
            <a:ext cx="4145309" cy="5910523"/>
          </a:xfrm>
        </p:spPr>
        <p:txBody>
          <a:bodyPr/>
          <a:lstStyle>
            <a:lvl1pPr marL="0" indent="0">
              <a:buNone/>
              <a:defRPr sz="1900"/>
            </a:lvl1pPr>
            <a:lvl2pPr marL="606577" indent="0">
              <a:buNone/>
              <a:defRPr sz="1600"/>
            </a:lvl2pPr>
            <a:lvl3pPr marL="1213155" indent="0">
              <a:buNone/>
              <a:defRPr sz="1300"/>
            </a:lvl3pPr>
            <a:lvl4pPr marL="1819734" indent="0">
              <a:buNone/>
              <a:defRPr sz="1200"/>
            </a:lvl4pPr>
            <a:lvl5pPr marL="2426311" indent="0">
              <a:buNone/>
              <a:defRPr sz="1200"/>
            </a:lvl5pPr>
            <a:lvl6pPr marL="3032888" indent="0">
              <a:buNone/>
              <a:defRPr sz="1200"/>
            </a:lvl6pPr>
            <a:lvl7pPr marL="3639466" indent="0">
              <a:buNone/>
              <a:defRPr sz="1200"/>
            </a:lvl7pPr>
            <a:lvl8pPr marL="4246043" indent="0">
              <a:buNone/>
              <a:defRPr sz="1200"/>
            </a:lvl8pPr>
            <a:lvl9pPr marL="485262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039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687" y="6048534"/>
            <a:ext cx="7559993" cy="7140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69687" y="772068"/>
            <a:ext cx="7559993" cy="5184458"/>
          </a:xfrm>
        </p:spPr>
        <p:txBody>
          <a:bodyPr/>
          <a:lstStyle>
            <a:lvl1pPr marL="0" indent="0">
              <a:buNone/>
              <a:defRPr sz="4200"/>
            </a:lvl1pPr>
            <a:lvl2pPr marL="606577" indent="0">
              <a:buNone/>
              <a:defRPr sz="3700"/>
            </a:lvl2pPr>
            <a:lvl3pPr marL="1213155" indent="0">
              <a:buNone/>
              <a:defRPr sz="3200"/>
            </a:lvl3pPr>
            <a:lvl4pPr marL="1819734" indent="0">
              <a:buNone/>
              <a:defRPr sz="2700"/>
            </a:lvl4pPr>
            <a:lvl5pPr marL="2426311" indent="0">
              <a:buNone/>
              <a:defRPr sz="2700"/>
            </a:lvl5pPr>
            <a:lvl6pPr marL="3032888" indent="0">
              <a:buNone/>
              <a:defRPr sz="2700"/>
            </a:lvl6pPr>
            <a:lvl7pPr marL="3639466" indent="0">
              <a:buNone/>
              <a:defRPr sz="2700"/>
            </a:lvl7pPr>
            <a:lvl8pPr marL="4246043" indent="0">
              <a:buNone/>
              <a:defRPr sz="2700"/>
            </a:lvl8pPr>
            <a:lvl9pPr marL="4852622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9687" y="6762599"/>
            <a:ext cx="7559993" cy="1014089"/>
          </a:xfrm>
        </p:spPr>
        <p:txBody>
          <a:bodyPr/>
          <a:lstStyle>
            <a:lvl1pPr marL="0" indent="0">
              <a:buNone/>
              <a:defRPr sz="1900"/>
            </a:lvl1pPr>
            <a:lvl2pPr marL="606577" indent="0">
              <a:buNone/>
              <a:defRPr sz="1600"/>
            </a:lvl2pPr>
            <a:lvl3pPr marL="1213155" indent="0">
              <a:buNone/>
              <a:defRPr sz="1300"/>
            </a:lvl3pPr>
            <a:lvl4pPr marL="1819734" indent="0">
              <a:buNone/>
              <a:defRPr sz="1200"/>
            </a:lvl4pPr>
            <a:lvl5pPr marL="2426311" indent="0">
              <a:buNone/>
              <a:defRPr sz="1200"/>
            </a:lvl5pPr>
            <a:lvl6pPr marL="3032888" indent="0">
              <a:buNone/>
              <a:defRPr sz="1200"/>
            </a:lvl6pPr>
            <a:lvl7pPr marL="3639466" indent="0">
              <a:buNone/>
              <a:defRPr sz="1200"/>
            </a:lvl7pPr>
            <a:lvl8pPr marL="4246043" indent="0">
              <a:buNone/>
              <a:defRPr sz="1200"/>
            </a:lvl8pPr>
            <a:lvl9pPr marL="485262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4817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01" y="346031"/>
            <a:ext cx="11339989" cy="1440127"/>
          </a:xfrm>
          <a:prstGeom prst="rect">
            <a:avLst/>
          </a:prstGeom>
        </p:spPr>
        <p:txBody>
          <a:bodyPr vert="horz" lIns="121317" tIns="60658" rIns="121317" bIns="606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01" y="2016180"/>
            <a:ext cx="11339989" cy="5702504"/>
          </a:xfrm>
          <a:prstGeom prst="rect">
            <a:avLst/>
          </a:prstGeom>
        </p:spPr>
        <p:txBody>
          <a:bodyPr vert="horz" lIns="121317" tIns="60658" rIns="121317" bIns="606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01" y="8008711"/>
            <a:ext cx="2939997" cy="460041"/>
          </a:xfrm>
          <a:prstGeom prst="rect">
            <a:avLst/>
          </a:prstGeom>
        </p:spPr>
        <p:txBody>
          <a:bodyPr vert="horz" lIns="121317" tIns="60658" rIns="121317" bIns="606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AE1F8-FBFB-4F45-BA7E-934F29BE07EB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4996" y="8008711"/>
            <a:ext cx="3989996" cy="460041"/>
          </a:xfrm>
          <a:prstGeom prst="rect">
            <a:avLst/>
          </a:prstGeom>
        </p:spPr>
        <p:txBody>
          <a:bodyPr vert="horz" lIns="121317" tIns="60658" rIns="121317" bIns="606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29993" y="8008711"/>
            <a:ext cx="2939997" cy="460041"/>
          </a:xfrm>
          <a:prstGeom prst="rect">
            <a:avLst/>
          </a:prstGeom>
        </p:spPr>
        <p:txBody>
          <a:bodyPr vert="horz" lIns="121317" tIns="60658" rIns="121317" bIns="606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2326-4978-4C62-B403-CD3221C11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4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21" r:id="rId14"/>
  </p:sldLayoutIdLst>
  <p:hf hdr="0" ftr="0" dt="0"/>
  <p:txStyles>
    <p:titleStyle>
      <a:lvl1pPr algn="ctr" defTabSz="121315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32" indent="-454932" algn="l" defTabSz="1213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5690" indent="-379113" algn="l" defTabSz="1213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46" indent="-303289" algn="l" defTabSz="1213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23" indent="-303289" algn="l" defTabSz="1213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00" indent="-303289" algn="l" defTabSz="1213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178" indent="-303289" algn="l" defTabSz="1213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754" indent="-303289" algn="l" defTabSz="1213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333" indent="-303289" algn="l" defTabSz="1213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5911" indent="-303289" algn="l" defTabSz="1213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77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55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34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11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888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466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043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622" algn="l" defTabSz="12131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mailto:info@corpmsp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005" y="3480657"/>
            <a:ext cx="10810562" cy="19102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>
                <a:latin typeface="Arial Black" panose="020B0A04020102020204" pitchFamily="34" charset="0"/>
              </a:rPr>
              <a:t>Финансовая поддержка субъектов </a:t>
            </a:r>
            <a:r>
              <a:rPr lang="ru-RU" sz="4400" dirty="0" smtClean="0">
                <a:latin typeface="Arial Black" panose="020B0A04020102020204" pitchFamily="34" charset="0"/>
              </a:rPr>
              <a:t>МСП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г. Оренбург, </a:t>
            </a:r>
            <a:r>
              <a:rPr lang="ru-RU" sz="2000" dirty="0" smtClean="0">
                <a:latin typeface="Arial Narrow" panose="020B0606020202030204" pitchFamily="34" charset="0"/>
              </a:rPr>
              <a:t>2019 </a:t>
            </a:r>
            <a:r>
              <a:rPr lang="ru-RU" sz="20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440255" cy="3384645"/>
          </a:xfrm>
          <a:prstGeom prst="rect">
            <a:avLst/>
          </a:prstGeom>
        </p:spPr>
      </p:pic>
      <p:pic>
        <p:nvPicPr>
          <p:cNvPr id="6" name="Рисунок 5" descr="cropped-logo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5332" y="4982820"/>
            <a:ext cx="6998592" cy="24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006" y="346031"/>
            <a:ext cx="9567984" cy="144012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Условия Программы субсидирования, приоритетные отрасли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590" y="1647568"/>
            <a:ext cx="5567183" cy="806071"/>
          </a:xfrm>
        </p:spPr>
        <p:txBody>
          <a:bodyPr/>
          <a:lstStyle/>
          <a:p>
            <a:r>
              <a:rPr lang="ru-RU" dirty="0"/>
              <a:t>Приоритетные отрасли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3646" y="2371751"/>
            <a:ext cx="11243553" cy="559854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Сельское </a:t>
            </a:r>
            <a:r>
              <a:rPr lang="ru-RU" dirty="0"/>
              <a:t>хозяйство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Строительство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Здравоохранение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Образование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Обрабатывающее </a:t>
            </a:r>
            <a:r>
              <a:rPr lang="ru-RU" dirty="0"/>
              <a:t>производство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Услуги </a:t>
            </a:r>
            <a:r>
              <a:rPr lang="ru-RU" dirty="0"/>
              <a:t>в сфере туризма (внутреннего и въездного)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Деятельность </a:t>
            </a:r>
            <a:r>
              <a:rPr lang="ru-RU" dirty="0"/>
              <a:t>в области культуры, спорта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Деятельность </a:t>
            </a:r>
            <a:r>
              <a:rPr lang="ru-RU" dirty="0"/>
              <a:t>профессиональная, научная и техническая.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Информация </a:t>
            </a:r>
            <a:r>
              <a:rPr lang="ru-RU" dirty="0"/>
              <a:t>и связь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Транспортировка </a:t>
            </a:r>
            <a:r>
              <a:rPr lang="ru-RU" dirty="0"/>
              <a:t>и хранение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Водоснабжение</a:t>
            </a:r>
            <a:r>
              <a:rPr lang="ru-RU" dirty="0"/>
              <a:t>, водоотведение, организация сбора, обработки и утилизации отходов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Деятельность </a:t>
            </a:r>
            <a:r>
              <a:rPr lang="ru-RU" dirty="0"/>
              <a:t>гостиниц и предприятий общественного питания (кроме ресторанов)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Деятельность </a:t>
            </a:r>
            <a:r>
              <a:rPr lang="ru-RU" dirty="0"/>
              <a:t>в сфере бытовых услуг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Производство </a:t>
            </a:r>
            <a:r>
              <a:rPr lang="ru-RU" dirty="0"/>
              <a:t>и распределение электроэнергии, газа и воды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Розничная/оптовая </a:t>
            </a:r>
            <a:r>
              <a:rPr lang="ru-RU" dirty="0"/>
              <a:t>торговля при условии заключения кредитного </a:t>
            </a:r>
            <a:r>
              <a:rPr lang="ru-RU" dirty="0" smtClean="0"/>
              <a:t>договора (</a:t>
            </a:r>
            <a:r>
              <a:rPr lang="ru-RU" dirty="0"/>
              <a:t>соглашения) на инвестиционные цели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Розничная </a:t>
            </a:r>
            <a:r>
              <a:rPr lang="ru-RU" dirty="0"/>
              <a:t>торговля на территории моногородов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Розничная/оптовая </a:t>
            </a:r>
            <a:r>
              <a:rPr lang="ru-RU" dirty="0"/>
              <a:t>торговля на территориях ДФО, СКФО, Республики Крым и </a:t>
            </a:r>
            <a:r>
              <a:rPr lang="ru-RU" dirty="0" smtClean="0"/>
              <a:t>Севастополя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10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486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85" y="182614"/>
            <a:ext cx="3509667" cy="1596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1815" y="1535472"/>
            <a:ext cx="11922246" cy="2190367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4"/>
              </a:rPr>
              <a:t>info</a:t>
            </a:r>
            <a:r>
              <a:rPr lang="ru-RU" sz="2800" u="sng" dirty="0">
                <a:hlinkClick r:id="rId4"/>
              </a:rPr>
              <a:t>@</a:t>
            </a:r>
            <a:r>
              <a:rPr lang="en-US" sz="2800" u="sng" dirty="0" err="1">
                <a:hlinkClick r:id="rId4"/>
              </a:rPr>
              <a:t>corpmsp</a:t>
            </a:r>
            <a:r>
              <a:rPr lang="ru-RU" sz="2800" u="sng" dirty="0">
                <a:hlinkClick r:id="rId4"/>
              </a:rPr>
              <a:t>.</a:t>
            </a:r>
            <a:r>
              <a:rPr lang="en-US" sz="2800" u="sng" dirty="0" err="1">
                <a:hlinkClick r:id="rId4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cropped-logo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5945" y="3725839"/>
            <a:ext cx="3807869" cy="1332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754" y="5090665"/>
            <a:ext cx="11805015" cy="3021704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ПУБЛИЧНОЕ АКЦИОНЕРНОЕ ОБЩЕСТВО «НОВЫЙ ИНВЕСТИЦИОННО-КОММЕРЧЕСКИЙ ОРЕНБУРГСКИЙ БАНК РАЗВИТИЯ ПРОМЫШЛЕННОСТИ» (НИКО-БАНК)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г. Оренбург, ул. Правды, 14, тел. (3532) 34-00-34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Начальник отдела корпоративных продаж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Платонов Алексей Вениаминович (3532) 34-90-45</a:t>
            </a: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869" y="152402"/>
            <a:ext cx="6799834" cy="698685"/>
          </a:xfrm>
        </p:spPr>
        <p:txBody>
          <a:bodyPr/>
          <a:lstStyle/>
          <a:p>
            <a:r>
              <a:rPr lang="ru-RU" dirty="0"/>
              <a:t>О Корпорации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5669" y="1062099"/>
            <a:ext cx="11829034" cy="725733"/>
          </a:xfrm>
        </p:spPr>
        <p:txBody>
          <a:bodyPr/>
          <a:lstStyle/>
          <a:p>
            <a:r>
              <a:rPr lang="ru-RU" b="1" dirty="0"/>
              <a:t>АО «Федеральная корпорация по развитию малого и среднего предпринимательства»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1935546"/>
            <a:ext cx="1188878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953969"/>
            <a:ext cx="11888788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7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01" y="3343701"/>
            <a:ext cx="11339989" cy="275684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r>
              <a:rPr lang="ru-RU" sz="3600" b="1" dirty="0" smtClean="0">
                <a:solidFill>
                  <a:schemeClr val="bg1"/>
                </a:solidFill>
              </a:rPr>
              <a:t>. Программа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стимулирования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кредитования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субъектов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малого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и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среднего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предпринимательства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«ПРОГРАММА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СТИМУЛИРОВАНИЯ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КРЕДИТОВАНИЯ</a:t>
            </a:r>
            <a:r>
              <a:rPr lang="ru-RU" sz="3600" dirty="0">
                <a:solidFill>
                  <a:schemeClr val="bg1"/>
                </a:solidFill>
              </a:rPr>
              <a:t>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88" y="165692"/>
            <a:ext cx="6326636" cy="288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2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414" y="297542"/>
            <a:ext cx="8960459" cy="698685"/>
          </a:xfrm>
        </p:spPr>
        <p:txBody>
          <a:bodyPr/>
          <a:lstStyle/>
          <a:p>
            <a:r>
              <a:rPr lang="ru-RU" dirty="0"/>
              <a:t>Условия Программы </a:t>
            </a:r>
            <a:r>
              <a:rPr lang="ru-RU" dirty="0" smtClean="0"/>
              <a:t>стимулирования кредитования субъектов МСП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5318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ставка: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,6%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</a:t>
            </a: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МСП в приоритетных отраслях экономики, лизинговой компании, МФО или организации, управляющей объектами инфраструктуры поддержки субъектов МСП;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10,6%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МСП в прочих отраслях.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 экономики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Обрабатывающее производство, 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т.ч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prstClr val="black"/>
                </a:solidFill>
                <a:latin typeface="+mn-lt"/>
                <a:cs typeface="+mn-cs"/>
              </a:rPr>
              <a:t>Внутренний туризм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solidFill>
                  <a:prstClr val="black"/>
                </a:solidFill>
                <a:latin typeface="+mn-lt"/>
                <a:cs typeface="+mn-cs"/>
              </a:rPr>
              <a:t>Высокотехнологичные проекты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n-lt"/>
                <a:cs typeface="+mn-cs"/>
              </a:rPr>
              <a:t>Деятельность </a:t>
            </a:r>
            <a:r>
              <a:rPr lang="ru-RU" sz="1400" dirty="0">
                <a:latin typeface="+mn-lt"/>
                <a:cs typeface="+mn-cs"/>
              </a:rPr>
              <a:t>в области </a:t>
            </a:r>
            <a:r>
              <a:rPr lang="ru-RU" sz="1400" dirty="0" smtClean="0">
                <a:latin typeface="+mn-lt"/>
                <a:cs typeface="+mn-cs"/>
              </a:rPr>
              <a:t>здравоохранения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>
                <a:latin typeface="+mn-lt"/>
              </a:rPr>
              <a:t>Деятельность по складированию и </a:t>
            </a:r>
            <a:r>
              <a:rPr lang="ru-RU" sz="1400" dirty="0" smtClean="0">
                <a:latin typeface="+mn-lt"/>
              </a:rPr>
              <a:t>хранению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n-lt"/>
              </a:rPr>
              <a:t>Деятельность предприятий общественного питания (за исключением ресторанов)</a:t>
            </a: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n-lt"/>
              </a:rPr>
              <a:t>Деятельность в сфере бытовых услуг</a:t>
            </a:r>
            <a:endParaRPr lang="ru-RU" sz="1400" dirty="0">
              <a:latin typeface="+mn-lt"/>
            </a:endParaRPr>
          </a:p>
          <a:p>
            <a:pPr marL="44450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latin typeface="+mn-lt"/>
                <a:cs typeface="+mn-cs"/>
              </a:rPr>
              <a:t>Сбор</a:t>
            </a:r>
            <a:r>
              <a:rPr lang="ru-RU" sz="1400" dirty="0">
                <a:latin typeface="+mn-lt"/>
                <a:cs typeface="+mn-cs"/>
              </a:rPr>
              <a:t>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lang="ru-RU" sz="1400" dirty="0" smtClean="0">
                <a:latin typeface="+mn-lt"/>
                <a:cs typeface="+mn-cs"/>
              </a:rPr>
              <a:t>сырье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3 млн рублей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49958" y="84986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5088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623454" y="7260664"/>
            <a:ext cx="11631248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В рамках </a:t>
            </a:r>
            <a:r>
              <a:rPr lang="ru-RU" b="1" kern="0" dirty="0"/>
              <a:t>Программы стимулирования кредитования Корпорация взаимодействует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с </a:t>
            </a:r>
            <a:r>
              <a:rPr lang="ru-RU" b="1" kern="0" dirty="0" smtClean="0"/>
              <a:t>44 </a:t>
            </a:r>
            <a:r>
              <a:rPr lang="ru-RU" b="1" kern="0" dirty="0"/>
              <a:t>уполномоченными </a:t>
            </a:r>
            <a:r>
              <a:rPr lang="ru-RU" b="1" kern="0" dirty="0" smtClean="0"/>
              <a:t>банками, в том числе с ПАО «НИКО-БАНК» </a:t>
            </a:r>
            <a:endParaRPr lang="ru-RU" b="1" kern="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0506" y="5412453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51" y="7470823"/>
            <a:ext cx="3206237" cy="11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556" y="297542"/>
            <a:ext cx="865714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 – субъекту МСП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</a:t>
            </a: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капитала</a:t>
            </a:r>
            <a:endParaRPr lang="ru-RU" sz="12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млрд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327862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№181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</a:t>
            </a:r>
            <a:r>
              <a:rPr lang="ru-RU" sz="1200" i="1" dirty="0" smtClean="0">
                <a:latin typeface="Arial Narrow" panose="020B0606020202030204" pitchFamily="34" charset="0"/>
                <a:cs typeface="+mn-cs"/>
              </a:rPr>
              <a:t>№337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10" name="Группа 48"/>
          <p:cNvGrpSpPr/>
          <p:nvPr/>
        </p:nvGrpSpPr>
        <p:grpSpPr>
          <a:xfrm>
            <a:off x="355081" y="1342376"/>
            <a:ext cx="7143404" cy="609908"/>
            <a:chOff x="355081" y="1887057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87057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 smtClean="0">
                  <a:latin typeface="+mj-lt"/>
                  <a:cs typeface="+mn-cs"/>
                </a:rPr>
                <a:t>Сведения о заемщике внесены в единый реестр субъектов малого и среднего предпринимательства</a:t>
              </a:r>
              <a:endParaRPr lang="ru-RU" sz="1600" kern="0" dirty="0">
                <a:latin typeface="+mj-lt"/>
                <a:cs typeface="+mn-cs"/>
              </a:endParaRP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87057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11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12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13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</a:t>
              </a:r>
              <a:r>
                <a:rPr lang="ru-RU" sz="1600" kern="0" dirty="0" smtClean="0">
                  <a:latin typeface="+mj-lt"/>
                  <a:cs typeface="+mn-cs"/>
                </a:rPr>
                <a:t>истории</a:t>
              </a:r>
              <a:endParaRPr lang="ru-RU" sz="1600" kern="0" dirty="0">
                <a:latin typeface="+mj-lt"/>
                <a:cs typeface="+mn-cs"/>
              </a:endParaRP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14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15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647330"/>
            <a:ext cx="573461" cy="527216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16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2400" kern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645" y="294458"/>
            <a:ext cx="8686313" cy="698685"/>
          </a:xfrm>
        </p:spPr>
        <p:txBody>
          <a:bodyPr/>
          <a:lstStyle/>
          <a:p>
            <a:r>
              <a:rPr lang="ru-RU" dirty="0" smtClean="0"/>
              <a:t>Условия Программы </a:t>
            </a:r>
            <a:r>
              <a:rPr lang="ru-RU" dirty="0"/>
              <a:t>стимулирования кредитования. </a:t>
            </a:r>
            <a:r>
              <a:rPr lang="ru-RU" dirty="0" smtClean="0"/>
              <a:t>Требования </a:t>
            </a:r>
            <a:r>
              <a:rPr lang="ru-RU" dirty="0"/>
              <a:t>к </a:t>
            </a:r>
            <a:r>
              <a:rPr lang="ru-RU" dirty="0" smtClean="0"/>
              <a:t>проектам и </a:t>
            </a:r>
            <a:r>
              <a:rPr lang="ru-RU" dirty="0"/>
              <a:t>заемщикам – субъектам МСП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29168"/>
              </p:ext>
            </p:extLst>
          </p:nvPr>
        </p:nvGraphicFramePr>
        <p:xfrm>
          <a:off x="101600" y="1201032"/>
          <a:ext cx="12165291" cy="7314510"/>
        </p:xfrm>
        <a:graphic>
          <a:graphicData uri="http://schemas.openxmlformats.org/drawingml/2006/table">
            <a:tbl>
              <a:tblPr firstRow="1" bandRow="1"/>
              <a:tblGrid>
                <a:gridCol w="1925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9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5314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 defTabSz="1093357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кредитов).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3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3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6472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 defTabSz="1093357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9,6% годовых при условии, что кредитные средства предоставляются субъекту МСП на цели осуществления деятельности в одной или нескольких приоритетных отраслях экономики, или на цели реализации инвестиционного проекта в такой отрасли, лизинговой компании, МФО или организации, управляющей объектами инфраструктуры поддержки субъектов МСП; </a:t>
                      </a:r>
                    </a:p>
                    <a:p>
                      <a:pPr marL="171450" lvl="0" indent="-171450" algn="l" defTabSz="1093357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10,6% годовых при условии, что кредитные средства предоставляются субъекту МСП на цели осуществления деятельности или на цели реализации инвестиционного проекта в иных отраслях экономики, не включенных в приоритетных отраслях экономики.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96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8757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784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683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заемщику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 defTabSz="1093357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№402-ФЗ «О бухгалтерском учете».</a:t>
                      </a:r>
                    </a:p>
                    <a:p>
                      <a:pPr marL="171450" lvl="0" indent="-171450" algn="l" defTabSz="1093357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(SPV).</a:t>
                      </a:r>
                    </a:p>
                    <a:p>
                      <a:pPr marL="171450" lvl="0" indent="-171450" algn="l" defTabSz="1093357" rtl="0" eaLnBrk="1" latinLnBrk="0" hangingPunct="1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10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показательне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применяется при реализации инвестиционных проектов по строительству объектов жилой недвижимости).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251881" y="8640763"/>
            <a:ext cx="103481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183" y="195944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кредитов </a:t>
            </a:r>
            <a:r>
              <a:rPr lang="ru-RU" dirty="0"/>
              <a:t>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385821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253447"/>
            <a:ext cx="5597857" cy="6587920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325664"/>
              <a:ext cx="6807287" cy="1233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700651"/>
              <a:ext cx="6795879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7" y="6150726"/>
              <a:ext cx="682425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6235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459929" y="2277181"/>
            <a:ext cx="2681804" cy="727120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03388" algn="ctr">
              <a:tabLst>
                <a:tab pos="1524000" algn="l"/>
              </a:tabLst>
            </a:pPr>
            <a:endParaRPr lang="ru-RU" sz="1100" b="1" dirty="0" smtClean="0">
              <a:solidFill>
                <a:schemeClr val="tx1"/>
              </a:solidFill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366538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669414" y="4522984"/>
            <a:ext cx="909919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44899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612253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411451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06" y="2288827"/>
            <a:ext cx="1371059" cy="6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01" y="3046473"/>
            <a:ext cx="11339989" cy="3791056"/>
          </a:xfrm>
          <a:solidFill>
            <a:schemeClr val="accent1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200" b="1" dirty="0">
                <a:solidFill>
                  <a:schemeClr val="bg1"/>
                </a:solidFill>
              </a:rPr>
              <a:t>(Программа субсидирования) </a:t>
            </a:r>
            <a:endParaRPr lang="ru-RU" sz="5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</a:t>
            </a:r>
            <a:r>
              <a:rPr lang="ru-RU" b="1" dirty="0">
                <a:solidFill>
                  <a:schemeClr val="bg1"/>
                </a:solidFill>
              </a:rPr>
              <a:t>Программа предоставления субсидий кредитным организациям на возмещение недополученных ими доходов по кредитам, выданным субъектам МСП на реализацию проектов в приоритетных отраслях по льготной ставке, реализуемая с 2019 года Минэкономразвития России и Корпорацией МСП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8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Постановление </a:t>
            </a:r>
            <a:r>
              <a:rPr lang="ru-RU" sz="2600" i="1" dirty="0">
                <a:solidFill>
                  <a:schemeClr val="bg1"/>
                </a:solidFill>
              </a:rPr>
              <a:t>Правительства РФ от 30.12.2018 N </a:t>
            </a:r>
            <a:r>
              <a:rPr lang="ru-RU" sz="2600" i="1" dirty="0" smtClean="0">
                <a:solidFill>
                  <a:schemeClr val="bg1"/>
                </a:solidFill>
              </a:rPr>
              <a:t>1764 </a:t>
            </a:r>
          </a:p>
          <a:p>
            <a:pPr marL="0" indent="0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«Об </a:t>
            </a:r>
            <a:r>
              <a:rPr lang="ru-RU" sz="2600" i="1" dirty="0">
                <a:solidFill>
                  <a:schemeClr val="bg1"/>
                </a:solidFill>
              </a:rPr>
  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2019 -2024 годах субъектам малого и среднего предпринимательства по льготной </a:t>
            </a:r>
            <a:r>
              <a:rPr lang="ru-RU" sz="2600" i="1" dirty="0" smtClean="0">
                <a:solidFill>
                  <a:schemeClr val="bg1"/>
                </a:solidFill>
              </a:rPr>
              <a:t>ставке»</a:t>
            </a:r>
            <a:endParaRPr lang="ru-RU" sz="2600" i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2326-4978-4C62-B403-CD3221C11F42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06" y="95534"/>
            <a:ext cx="7186145" cy="29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892" y="346032"/>
            <a:ext cx="9486097" cy="73505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Условия Программы субсидирования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r>
              <a:rPr lang="ru-RU" dirty="0"/>
              <a:t>	</a:t>
            </a:r>
          </a:p>
          <a:p>
            <a:endParaRPr lang="ru-RU" dirty="0"/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3659744"/>
              </p:ext>
            </p:extLst>
          </p:nvPr>
        </p:nvGraphicFramePr>
        <p:xfrm>
          <a:off x="709681" y="2156345"/>
          <a:ext cx="11163870" cy="56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935"/>
                <a:gridCol w="5581935"/>
              </a:tblGrid>
              <a:tr h="632752">
                <a:tc>
                  <a:txBody>
                    <a:bodyPr/>
                    <a:lstStyle/>
                    <a:p>
                      <a:pPr marL="0" marR="0" indent="0" algn="ctr" defTabSz="1213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3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Параметры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632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Процентная ставка по кредиту для заемщика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 8,5% годовых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632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Цели льготных кредитов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Инвестиционные и пополнение оборотных средств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(приоритетные отрасли)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632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Размер кредита на инвестиционные цели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От 3 млн рублей до 1 млрд рублей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632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Размер кредита на пополнение оборотных средств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От 3 млн рублей до 100 млн рублей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632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Срок кредитного договора на инвестиционные цели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 10 лет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632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Срок кредитного договора на пополнение оборотных средств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 3 лет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632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Получатели субсидий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Уполномоченные банки, прошедшие отбор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  <a:tr h="632752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Периодичность предоставления субсидии банк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Ежемесячно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1319" y="1347317"/>
            <a:ext cx="11328544" cy="806071"/>
          </a:xfrm>
        </p:spPr>
        <p:txBody>
          <a:bodyPr>
            <a:normAutofit/>
          </a:bodyPr>
          <a:lstStyle/>
          <a:p>
            <a:r>
              <a:rPr lang="ru-RU" sz="2800" dirty="0"/>
              <a:t>Ключевые условия Программы субсидирования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6486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5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149244</TotalTime>
  <Words>1428</Words>
  <Application>Microsoft Office PowerPoint</Application>
  <PresentationFormat>Произвольный</PresentationFormat>
  <Paragraphs>179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Финансовая поддержка субъектов МСП</vt:lpstr>
      <vt:lpstr>О Корпорации</vt:lpstr>
      <vt:lpstr> </vt:lpstr>
      <vt:lpstr>Условия Программы стимулирования кредитования субъектов МСП</vt:lpstr>
      <vt:lpstr>Базовые требования к потенциальному заемщику – субъекту МСП</vt:lpstr>
      <vt:lpstr>Условия Программы стимулирования кредитования. Требования к проектам и заемщикам – субъектам МСП</vt:lpstr>
      <vt:lpstr>Порядок получения Уполномоченным банком  кредитов Банка России</vt:lpstr>
      <vt:lpstr> </vt:lpstr>
      <vt:lpstr>Условия Программы субсидирования</vt:lpstr>
      <vt:lpstr>Условия Программы субсидирования, приоритетные отрасли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Platonov</cp:lastModifiedBy>
  <cp:revision>4411</cp:revision>
  <cp:lastPrinted>2016-09-27T18:34:59Z</cp:lastPrinted>
  <dcterms:created xsi:type="dcterms:W3CDTF">2010-08-23T12:41:44Z</dcterms:created>
  <dcterms:modified xsi:type="dcterms:W3CDTF">2019-02-22T08:56:11Z</dcterms:modified>
</cp:coreProperties>
</file>