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</p:sldIdLst>
  <p:sldSz cx="9906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32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32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32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32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32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32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32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743040" y="1122480"/>
            <a:ext cx="8419320" cy="1106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32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32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32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32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32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32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32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32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32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32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743040" y="1122480"/>
            <a:ext cx="8419320" cy="1106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32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32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32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32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Объект 3" descr=""/>
          <p:cNvPicPr/>
          <p:nvPr/>
        </p:nvPicPr>
        <p:blipFill>
          <a:blip r:embed="rId1"/>
          <a:stretch/>
        </p:blipFill>
        <p:spPr>
          <a:xfrm>
            <a:off x="0" y="-145080"/>
            <a:ext cx="9905400" cy="7002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9905400" cy="6857280"/>
          </a:xfrm>
          <a:prstGeom prst="rect">
            <a:avLst/>
          </a:prstGeom>
          <a:ln w="0">
            <a:noFill/>
          </a:ln>
        </p:spPr>
      </p:pic>
      <p:sp>
        <p:nvSpPr>
          <p:cNvPr id="78" name="CustomShape 1"/>
          <p:cNvSpPr/>
          <p:nvPr/>
        </p:nvSpPr>
        <p:spPr>
          <a:xfrm>
            <a:off x="156600" y="2718720"/>
            <a:ext cx="2177280" cy="333360"/>
          </a:xfrm>
          <a:prstGeom prst="rect">
            <a:avLst/>
          </a:prstGeom>
          <a:noFill/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Поиск работы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2611440" y="2588040"/>
            <a:ext cx="2301840" cy="592200"/>
          </a:xfrm>
          <a:prstGeom prst="rect">
            <a:avLst/>
          </a:prstGeom>
          <a:noFill/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1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Осуществление индивидуальной предпринимательской деятельности</a:t>
            </a:r>
            <a:endParaRPr b="0" lang="ru-RU" sz="1100" spc="-1" strike="noStrike">
              <a:latin typeface="Arial"/>
            </a:endParaRPr>
          </a:p>
        </p:txBody>
      </p:sp>
      <p:sp>
        <p:nvSpPr>
          <p:cNvPr id="80" name="CustomShape 3"/>
          <p:cNvSpPr/>
          <p:nvPr/>
        </p:nvSpPr>
        <p:spPr>
          <a:xfrm>
            <a:off x="2548440" y="3897360"/>
            <a:ext cx="2332440" cy="409680"/>
          </a:xfrm>
          <a:prstGeom prst="rect">
            <a:avLst/>
          </a:prstGeom>
          <a:noFill/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05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ЕДВ в размере до 250 тыс. рублей;</a:t>
            </a:r>
            <a:endParaRPr b="0" lang="ru-RU" sz="105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5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Курсы обучения до 30 тыс. рублей.</a:t>
            </a:r>
            <a:endParaRPr b="0" lang="ru-RU" sz="1050" spc="-1" strike="noStrike">
              <a:latin typeface="Arial"/>
            </a:endParaRPr>
          </a:p>
        </p:txBody>
      </p:sp>
      <p:sp>
        <p:nvSpPr>
          <p:cNvPr id="81" name="CustomShape 4"/>
          <p:cNvSpPr/>
          <p:nvPr/>
        </p:nvSpPr>
        <p:spPr>
          <a:xfrm>
            <a:off x="7468200" y="3898800"/>
            <a:ext cx="2332440" cy="424800"/>
          </a:xfrm>
          <a:prstGeom prst="rect">
            <a:avLst/>
          </a:prstGeom>
          <a:noFill/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1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ЕДВ в размере прожиточного минимума на срок до 6 месяцев</a:t>
            </a:r>
            <a:endParaRPr b="0" lang="ru-RU" sz="1100" spc="-1" strike="noStrike">
              <a:latin typeface="Arial"/>
            </a:endParaRPr>
          </a:p>
        </p:txBody>
      </p:sp>
      <p:sp>
        <p:nvSpPr>
          <p:cNvPr id="82" name="CustomShape 5"/>
          <p:cNvSpPr/>
          <p:nvPr/>
        </p:nvSpPr>
        <p:spPr>
          <a:xfrm>
            <a:off x="8312760" y="5240160"/>
            <a:ext cx="1514880" cy="1002600"/>
          </a:xfrm>
          <a:prstGeom prst="rect">
            <a:avLst/>
          </a:prstGeom>
          <a:noFill/>
          <a:ln w="0">
            <a:noFill/>
          </a:ln>
          <a:effectLst>
            <a:outerShdw algn="t" blurRad="50800" dir="5400000" dist="3816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Заявитель исполняет условия программы социальной адаптации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83" name="CustomShape 6"/>
          <p:cNvSpPr/>
          <p:nvPr/>
        </p:nvSpPr>
        <p:spPr>
          <a:xfrm>
            <a:off x="6670800" y="5256000"/>
            <a:ext cx="1514880" cy="1002600"/>
          </a:xfrm>
          <a:prstGeom prst="rect">
            <a:avLst/>
          </a:prstGeom>
          <a:noFill/>
          <a:ln w="0">
            <a:noFill/>
          </a:ln>
          <a:effectLst>
            <a:outerShdw algn="t" blurRad="50800" dir="5400000" dist="3816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МСР утверждает социальный контракт, осуществляет выплаты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84" name="CustomShape 7"/>
          <p:cNvSpPr/>
          <p:nvPr/>
        </p:nvSpPr>
        <p:spPr>
          <a:xfrm>
            <a:off x="47160" y="3435840"/>
            <a:ext cx="2396160" cy="1443960"/>
          </a:xfrm>
          <a:prstGeom prst="rect">
            <a:avLst/>
          </a:prstGeom>
          <a:noFill/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9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</a:t>
            </a:r>
            <a:r>
              <a:rPr b="1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) ЕДВ в размере прожиточного минимума на срок до 4 месяцев (1 месяц с заключения контракта, 3 месяца с даты заключения трудового договора)</a:t>
            </a:r>
            <a:endParaRPr b="0" lang="ru-RU" sz="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2)Курсы обучения в размере до 30 тыс. рублей;</a:t>
            </a:r>
            <a:endParaRPr b="0" lang="ru-RU" sz="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ЕДВ в период обучения ½  прожиточного минимума до 3 месяцев;</a:t>
            </a:r>
            <a:endParaRPr b="0" lang="ru-RU" sz="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3)Возмещение работодателю расходов на стажировку не более 3 месяцев в  размере МРОТ +страховые взносы во внебюджетные фонды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85" name="CustomShape 8"/>
          <p:cNvSpPr/>
          <p:nvPr/>
        </p:nvSpPr>
        <p:spPr>
          <a:xfrm>
            <a:off x="5129640" y="2612880"/>
            <a:ext cx="2177280" cy="486000"/>
          </a:xfrm>
          <a:prstGeom prst="rect">
            <a:avLst/>
          </a:prstGeom>
          <a:noFill/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Ведение личного подсобного хозяйства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86" name="CustomShape 9"/>
          <p:cNvSpPr/>
          <p:nvPr/>
        </p:nvSpPr>
        <p:spPr>
          <a:xfrm>
            <a:off x="5008320" y="3896280"/>
            <a:ext cx="2332440" cy="409680"/>
          </a:xfrm>
          <a:prstGeom prst="rect">
            <a:avLst/>
          </a:prstGeom>
          <a:noFill/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05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ЕДВ в размере до 100 тыс. рублей;</a:t>
            </a:r>
            <a:endParaRPr b="0" lang="ru-RU" sz="105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5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Курсы обучения до 30 тыс. рублей.</a:t>
            </a:r>
            <a:endParaRPr b="0" lang="ru-RU" sz="1050" spc="-1" strike="noStrike">
              <a:latin typeface="Arial"/>
            </a:endParaRPr>
          </a:p>
        </p:txBody>
      </p:sp>
      <p:sp>
        <p:nvSpPr>
          <p:cNvPr id="87" name="CustomShape 10"/>
          <p:cNvSpPr/>
          <p:nvPr/>
        </p:nvSpPr>
        <p:spPr>
          <a:xfrm>
            <a:off x="7525800" y="2675880"/>
            <a:ext cx="2177280" cy="288000"/>
          </a:xfrm>
          <a:prstGeom prst="rect">
            <a:avLst/>
          </a:prstGeom>
          <a:noFill/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Иные мероприятия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88" name="CustomShape 11"/>
          <p:cNvSpPr/>
          <p:nvPr/>
        </p:nvSpPr>
        <p:spPr>
          <a:xfrm>
            <a:off x="5037480" y="5227560"/>
            <a:ext cx="1514880" cy="1049040"/>
          </a:xfrm>
          <a:prstGeom prst="rect">
            <a:avLst/>
          </a:prstGeom>
          <a:noFill/>
          <a:ln w="0">
            <a:noFill/>
          </a:ln>
          <a:effectLst>
            <a:outerShdw algn="t" blurRad="50800" dir="5400000" dist="3816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5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Проект социального контракта с приложением программы социальной адаптации – направляется в МСР</a:t>
            </a:r>
            <a:endParaRPr b="0" lang="ru-RU" sz="1050" spc="-1" strike="noStrike">
              <a:latin typeface="Arial"/>
            </a:endParaRPr>
          </a:p>
        </p:txBody>
      </p:sp>
      <p:sp>
        <p:nvSpPr>
          <p:cNvPr id="89" name="CustomShape 12"/>
          <p:cNvSpPr/>
          <p:nvPr/>
        </p:nvSpPr>
        <p:spPr>
          <a:xfrm>
            <a:off x="3398400" y="5256000"/>
            <a:ext cx="1514880" cy="1003680"/>
          </a:xfrm>
          <a:prstGeom prst="rect">
            <a:avLst/>
          </a:prstGeom>
          <a:noFill/>
          <a:ln w="0">
            <a:noFill/>
          </a:ln>
          <a:effectLst>
            <a:outerShdw algn="t" blurRad="50800" dir="5400000" dist="3816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На территориальной межведомственной комиссии формируется и согласовывается программа социальной адаптации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90" name="CustomShape 13"/>
          <p:cNvSpPr/>
          <p:nvPr/>
        </p:nvSpPr>
        <p:spPr>
          <a:xfrm>
            <a:off x="1730520" y="5424480"/>
            <a:ext cx="1514880" cy="592200"/>
          </a:xfrm>
          <a:prstGeom prst="rect">
            <a:avLst/>
          </a:prstGeom>
          <a:noFill/>
          <a:ln w="0">
            <a:noFill/>
          </a:ln>
          <a:effectLst>
            <a:outerShdw algn="t" blurRad="50800" dir="5400000" dist="3816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КЦСОН формирует необходимый пакет документов</a:t>
            </a:r>
            <a:endParaRPr b="0" lang="ru-RU" sz="1100" spc="-1" strike="noStrike">
              <a:latin typeface="Arial"/>
            </a:endParaRPr>
          </a:p>
        </p:txBody>
      </p:sp>
      <p:sp>
        <p:nvSpPr>
          <p:cNvPr id="91" name="CustomShape 14"/>
          <p:cNvSpPr/>
          <p:nvPr/>
        </p:nvSpPr>
        <p:spPr>
          <a:xfrm>
            <a:off x="117720" y="5313600"/>
            <a:ext cx="1514880" cy="927000"/>
          </a:xfrm>
          <a:prstGeom prst="rect">
            <a:avLst/>
          </a:prstGeom>
          <a:noFill/>
          <a:ln w="0">
            <a:noFill/>
          </a:ln>
          <a:effectLst>
            <a:outerShdw algn="t" blurRad="50800" dir="5400000" dist="3816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Гражданин обращается в КЦСОН с заявлением и документами лично характера</a:t>
            </a:r>
            <a:endParaRPr b="0" lang="ru-RU" sz="1100" spc="-1" strike="noStrike">
              <a:latin typeface="Arial"/>
            </a:endParaRPr>
          </a:p>
        </p:txBody>
      </p:sp>
      <p:sp>
        <p:nvSpPr>
          <p:cNvPr id="92" name="CustomShape 15"/>
          <p:cNvSpPr/>
          <p:nvPr/>
        </p:nvSpPr>
        <p:spPr>
          <a:xfrm>
            <a:off x="47160" y="4897440"/>
            <a:ext cx="9753480" cy="303120"/>
          </a:xfrm>
          <a:prstGeom prst="rect">
            <a:avLst/>
          </a:prstGeom>
          <a:noFill/>
          <a:ln w="0"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Этапы разработки и реализации социального контракта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Application>LibreOffice/7.0.1.2$Windows_X86_64 LibreOffice_project/7cbcfc562f6eb6708b5ff7d7397325de9e764452</Application>
  <Words>178</Words>
  <Paragraphs>20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2021-01-09T12:30:13Z</dcterms:created>
  <dc:creator>Piskovets</dc:creator>
  <dc:description/>
  <dc:language>ru-RU</dc:language>
  <cp:lastModifiedBy/>
  <cp:lastPrinted>2021-01-11T07:14:17Z</cp:lastPrinted>
  <dcterms:modified xsi:type="dcterms:W3CDTF">2021-02-16T16:19:53Z</dcterms:modified>
  <cp:revision>11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Лист A4 (210x297 мм)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</vt:i4>
  </property>
</Properties>
</file>